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68" r:id="rId2"/>
    <p:sldId id="555" r:id="rId3"/>
  </p:sldIdLst>
  <p:sldSz cx="18288000" cy="10287000"/>
  <p:notesSz cx="6797675" cy="9928225"/>
  <p:embeddedFontLst>
    <p:embeddedFont>
      <p:font typeface="Arial Narrow" panose="020B0606020202030204" pitchFamily="3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805" userDrawn="1">
          <p15:clr>
            <a:srgbClr val="A4A3A4"/>
          </p15:clr>
        </p15:guide>
        <p15:guide id="3" orient="horz" pos="14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533"/>
    <a:srgbClr val="144374"/>
    <a:srgbClr val="33649D"/>
    <a:srgbClr val="473B63"/>
    <a:srgbClr val="ADB9CA"/>
    <a:srgbClr val="009645"/>
    <a:srgbClr val="13538A"/>
    <a:srgbClr val="FFFFFF"/>
    <a:srgbClr val="355FC3"/>
    <a:srgbClr val="4C7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96843" autoAdjust="0"/>
  </p:normalViewPr>
  <p:slideViewPr>
    <p:cSldViewPr>
      <p:cViewPr varScale="1">
        <p:scale>
          <a:sx n="54" d="100"/>
          <a:sy n="54" d="100"/>
        </p:scale>
        <p:origin x="1070" y="53"/>
      </p:cViewPr>
      <p:guideLst>
        <p:guide pos="5805"/>
        <p:guide orient="horz" pos="14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950D7-74BD-460C-B7AD-3152B452C3F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B6914-FB9C-4073-87EA-6A59160BCA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62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uller Medium" pitchFamily="50" charset="-52"/>
              </a:defRPr>
            </a:lvl1pPr>
          </a:lstStyle>
          <a:p>
            <a:fld id="{1D8BD707-D9CF-40AE-B4C6-C98DA3205C09}" type="datetimeFigureOut">
              <a:rPr lang="en-US" smtClean="0"/>
              <a:pPr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uller Medium" pitchFamily="50" charset="-5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uller Medium" pitchFamily="50" charset="-52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uller Medium" pitchFamily="50" charset="-52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uller Medium" pitchFamily="50" charset="-52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uller Medium" pitchFamily="50" charset="-52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uller Medium" pitchFamily="50" charset="-52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uller Medium" pitchFamily="50" charset="-52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uller Medium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19999"/>
          </a:blip>
          <a:srcRect/>
          <a:stretch>
            <a:fillRect/>
          </a:stretch>
        </p:blipFill>
        <p:spPr>
          <a:xfrm rot="-3741627">
            <a:off x="-5034127" y="6645755"/>
            <a:ext cx="9772650" cy="9772650"/>
          </a:xfrm>
          <a:prstGeom prst="rect">
            <a:avLst/>
          </a:prstGeom>
        </p:spPr>
      </p:pic>
      <p:sp>
        <p:nvSpPr>
          <p:cNvPr id="12" name="TextBox 19"/>
          <p:cNvSpPr txBox="1"/>
          <p:nvPr/>
        </p:nvSpPr>
        <p:spPr>
          <a:xfrm>
            <a:off x="1247173" y="847845"/>
            <a:ext cx="13969552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БУ «Нижневартовский медицинский колледж»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-1016" y="9214124"/>
            <a:ext cx="18275474" cy="1041944"/>
            <a:chOff x="-147402" y="8216334"/>
            <a:chExt cx="18275474" cy="104194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809"/>
            <a:stretch/>
          </p:blipFill>
          <p:spPr>
            <a:xfrm>
              <a:off x="-147402" y="8217617"/>
              <a:ext cx="5692271" cy="1039629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809"/>
            <a:stretch/>
          </p:blipFill>
          <p:spPr>
            <a:xfrm>
              <a:off x="5544869" y="8218649"/>
              <a:ext cx="5692271" cy="1039629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809"/>
            <a:stretch/>
          </p:blipFill>
          <p:spPr>
            <a:xfrm>
              <a:off x="11230268" y="8218108"/>
              <a:ext cx="5692271" cy="1039629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821" b="81809"/>
            <a:stretch/>
          </p:blipFill>
          <p:spPr>
            <a:xfrm>
              <a:off x="16922539" y="8216334"/>
              <a:ext cx="1205533" cy="1039629"/>
            </a:xfrm>
            <a:prstGeom prst="rect">
              <a:avLst/>
            </a:prstGeom>
          </p:spPr>
        </p:pic>
      </p:grpSp>
      <p:sp>
        <p:nvSpPr>
          <p:cNvPr id="31" name="TextBox 19"/>
          <p:cNvSpPr txBox="1"/>
          <p:nvPr/>
        </p:nvSpPr>
        <p:spPr>
          <a:xfrm>
            <a:off x="1061152" y="105350"/>
            <a:ext cx="1396955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000" b="1" dirty="0">
                <a:solidFill>
                  <a:srgbClr val="33649D"/>
                </a:solidFill>
                <a:latin typeface="Arial Narrow" panose="020B0606020202030204" pitchFamily="34" charset="0"/>
              </a:rPr>
              <a:t>Трудоустройство выпускников 2023 года</a:t>
            </a:r>
            <a:endParaRPr lang="en-US" sz="4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47057" y="349486"/>
            <a:ext cx="1152128" cy="104959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Логотип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F333CB79-6E37-4462-BF5C-55764E7B6DC8}"/>
              </a:ext>
            </a:extLst>
          </p:cNvPr>
          <p:cNvSpPr/>
          <p:nvPr/>
        </p:nvSpPr>
        <p:spPr>
          <a:xfrm>
            <a:off x="8495928" y="1764371"/>
            <a:ext cx="3255145" cy="104940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Фактическое количество выпускников 2023 года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403420" y="2883920"/>
            <a:ext cx="14401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149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F333CB79-6E37-4462-BF5C-55764E7B6DC8}"/>
              </a:ext>
            </a:extLst>
          </p:cNvPr>
          <p:cNvSpPr/>
          <p:nvPr/>
        </p:nvSpPr>
        <p:spPr>
          <a:xfrm>
            <a:off x="694109" y="1766980"/>
            <a:ext cx="3222077" cy="105159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Количество выпускников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2023 года (РОСТРУД) </a:t>
            </a:r>
          </a:p>
        </p:txBody>
      </p:sp>
      <p:sp>
        <p:nvSpPr>
          <p:cNvPr id="35" name="Прямоугольник 34"/>
          <p:cNvSpPr/>
          <p:nvPr/>
        </p:nvSpPr>
        <p:spPr>
          <a:xfrm rot="10800000" flipV="1">
            <a:off x="1541665" y="3519412"/>
            <a:ext cx="1395388" cy="7119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149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F333CB79-6E37-4462-BF5C-55764E7B6DC8}"/>
              </a:ext>
            </a:extLst>
          </p:cNvPr>
          <p:cNvSpPr/>
          <p:nvPr/>
        </p:nvSpPr>
        <p:spPr>
          <a:xfrm>
            <a:off x="4372549" y="1764371"/>
            <a:ext cx="3723768" cy="105159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Количество трудоустроенных выпускников 2023 года, (РОСТРУД – 2 квартал)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372549" y="2859312"/>
            <a:ext cx="14401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050530" y="2859312"/>
            <a:ext cx="199594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4000" b="1" dirty="0">
              <a:ln/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58,38%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F333CB79-6E37-4462-BF5C-55764E7B6DC8}"/>
              </a:ext>
            </a:extLst>
          </p:cNvPr>
          <p:cNvSpPr/>
          <p:nvPr/>
        </p:nvSpPr>
        <p:spPr>
          <a:xfrm>
            <a:off x="12237186" y="1764371"/>
            <a:ext cx="3245528" cy="104941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Трудоустроенные выпускники 2023 года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(на 1 марта 2024 года)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2209433" y="2818571"/>
            <a:ext cx="14401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129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3674701" y="2813780"/>
            <a:ext cx="199594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4000" b="1" dirty="0">
              <a:ln/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86,57%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F333CB79-6E37-4462-BF5C-55764E7B6DC8}"/>
              </a:ext>
            </a:extLst>
          </p:cNvPr>
          <p:cNvSpPr/>
          <p:nvPr/>
        </p:nvSpPr>
        <p:spPr>
          <a:xfrm>
            <a:off x="15910018" y="1756172"/>
            <a:ext cx="2010255" cy="104941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В том числе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ИП + самозанятые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6195065" y="2813780"/>
            <a:ext cx="14401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69520"/>
              </p:ext>
            </p:extLst>
          </p:nvPr>
        </p:nvGraphicFramePr>
        <p:xfrm>
          <a:off x="863080" y="4317176"/>
          <a:ext cx="16808603" cy="507788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096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2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1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22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350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14627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образовательной</a:t>
                      </a:r>
                      <a:r>
                        <a:rPr lang="ru-RU" sz="16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программы</a:t>
                      </a:r>
                    </a:p>
                    <a:p>
                      <a:pPr algn="ctr" fontAlgn="t"/>
                      <a:r>
                        <a:rPr lang="ru-RU" sz="16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</a:t>
                      </a: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рофессия,</a:t>
                      </a:r>
                      <a:r>
                        <a:rPr lang="ru-RU" sz="16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специальность)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63" marR="7863" marT="7863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выпускников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63" marR="7863" marT="7863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Нетрудоустроены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63" marR="7863" marT="7863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</a:t>
                      </a:r>
                    </a:p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продолжают обучение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63" marR="7863" marT="7863" marB="0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</a:t>
                      </a:r>
                    </a:p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находятся в отпуске по уходу </a:t>
                      </a:r>
                      <a:b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ребенком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63" marR="7863" marT="7863" marB="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</a:t>
                      </a:r>
                    </a:p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Призваны в Вооруженные Силы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63" marR="7863" marT="786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 состоят на учете в центрах занятости в качестве ищущих работу или безработных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63" marR="7863" marT="7863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Прочее: смерть, переезд за пределы Российской Федерации, семейные обстоятельства, по состоянию здоровья и др.***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63" marR="7863" marT="7863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7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Завершили службу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63" marR="7863" marT="78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Находятся на службе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63" marR="7863" marT="7863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3789">
                <a:tc>
                  <a:txBody>
                    <a:bodyPr/>
                    <a:lstStyle/>
                    <a:p>
                      <a:pPr algn="ctr" fontAlgn="t"/>
                      <a:endParaRPr lang="ru-RU" sz="16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34.02.01 Сестринское дело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63" marR="7863" marT="78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7863" marR="7863" marT="78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863" marR="7863" marT="78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863" marR="7863" marT="78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863" marR="7863" marT="78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863" marR="7863" marT="78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863" marR="7863" marT="78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863" marR="7863" marT="7863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863" marR="7863" marT="7863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9674"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31.02.02 Акушерское дело</a:t>
                      </a:r>
                    </a:p>
                  </a:txBody>
                  <a:tcPr marL="7863" marR="7863" marT="78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7863" marR="7863" marT="786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863" marR="7863" marT="786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863" marR="7863" marT="786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863" marR="7863" marT="786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863" marR="7863" marT="786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863" marR="7863" marT="786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863" marR="7863" marT="786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863" marR="7863" marT="786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96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31.02.01 Лечебное дело</a:t>
                      </a:r>
                    </a:p>
                  </a:txBody>
                  <a:tcPr marL="7863" marR="7863" marT="78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7863" marR="7863" marT="786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863" marR="7863" marT="786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863" marR="7863" marT="786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863" marR="7863" marT="786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863" marR="7863" marT="786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863" marR="7863" marT="786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863" marR="7863" marT="786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863" marR="7863" marT="7863" marB="0" anchor="ctr"/>
                </a:tc>
                <a:extLst>
                  <a:ext uri="{0D108BD9-81ED-4DB2-BD59-A6C34878D82A}">
                    <a16:rowId xmlns:a16="http://schemas.microsoft.com/office/drawing/2014/main" val="3265239678"/>
                  </a:ext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EE6CFC5-73A9-46D3-BC83-58C61BF09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040" y="140360"/>
            <a:ext cx="1536325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23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9245056"/>
            <a:ext cx="18275474" cy="1041944"/>
            <a:chOff x="-147402" y="8216334"/>
            <a:chExt cx="18275474" cy="104194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809"/>
            <a:stretch/>
          </p:blipFill>
          <p:spPr>
            <a:xfrm>
              <a:off x="-147402" y="8217617"/>
              <a:ext cx="5692271" cy="1039629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809"/>
            <a:stretch/>
          </p:blipFill>
          <p:spPr>
            <a:xfrm>
              <a:off x="5544869" y="8218649"/>
              <a:ext cx="5692271" cy="1039629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809"/>
            <a:stretch/>
          </p:blipFill>
          <p:spPr>
            <a:xfrm>
              <a:off x="11230268" y="8218108"/>
              <a:ext cx="5692271" cy="1039629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821" b="81809"/>
            <a:stretch/>
          </p:blipFill>
          <p:spPr>
            <a:xfrm>
              <a:off x="16922539" y="8216334"/>
              <a:ext cx="1205533" cy="1039629"/>
            </a:xfrm>
            <a:prstGeom prst="rect">
              <a:avLst/>
            </a:prstGeom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9999"/>
          </a:blip>
          <a:srcRect/>
          <a:stretch>
            <a:fillRect/>
          </a:stretch>
        </p:blipFill>
        <p:spPr>
          <a:xfrm rot="-2700000">
            <a:off x="14300431" y="-5653198"/>
            <a:ext cx="9772650" cy="977265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9999"/>
          </a:blip>
          <a:srcRect/>
          <a:stretch>
            <a:fillRect/>
          </a:stretch>
        </p:blipFill>
        <p:spPr>
          <a:xfrm rot="-3741627">
            <a:off x="-5034127" y="6645755"/>
            <a:ext cx="9772650" cy="9772650"/>
          </a:xfrm>
          <a:prstGeom prst="rect">
            <a:avLst/>
          </a:prstGeom>
        </p:spPr>
      </p:pic>
      <p:sp>
        <p:nvSpPr>
          <p:cNvPr id="29" name="TextBox 19"/>
          <p:cNvSpPr txBox="1"/>
          <p:nvPr/>
        </p:nvSpPr>
        <p:spPr>
          <a:xfrm>
            <a:off x="1727176" y="821295"/>
            <a:ext cx="14619683" cy="8494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Меры по содействию трудоустройству выпускников, принятые образовательной организацией в соответствии с методическими рекомендациями</a:t>
            </a:r>
          </a:p>
          <a:p>
            <a:endParaRPr lang="ru-RU" sz="24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Сбор информации о выпускниках стоящих на учете Центре занятости.</a:t>
            </a:r>
            <a:endParaRPr lang="ru-RU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Мониторинг трудоустройства выпускников 2023года.</a:t>
            </a:r>
            <a:endParaRPr lang="ru-RU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Заключение договоров с ЛПУ- работодателями.</a:t>
            </a:r>
            <a:endParaRPr lang="ru-RU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Сбор информации от ЛПУ о вакантных рабочих местах.</a:t>
            </a:r>
            <a:endParaRPr lang="ru-RU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Информирования студентов о вакантных рабочих местах в лечебно-профилактических учреждениях г. Нижневартовска и Нижневартовского района, с целью содействия временному и постоянному трудоустройству.</a:t>
            </a:r>
            <a:endParaRPr lang="ru-RU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Обновление и размещение информации о вакантных рабочих местах на сайте и стенде для студентов и выпускников.</a:t>
            </a:r>
            <a:endParaRPr lang="ru-RU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Индивидуальная работа с выпускниками по вопросам трудоустройства.</a:t>
            </a:r>
            <a:endParaRPr lang="ru-RU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Круглые столы , он-лайн встречи с представителями работодателей.</a:t>
            </a:r>
            <a:endParaRPr lang="ru-RU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Тренинг «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Самопризентация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профессию».</a:t>
            </a:r>
            <a:endParaRPr lang="ru-RU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Тренинг «Правило составления резюме».</a:t>
            </a:r>
            <a:endParaRPr lang="ru-RU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Тренинг «Создание имиджа и делового стиля».</a:t>
            </a:r>
            <a:endParaRPr lang="ru-RU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Тренинг «Коммуникативные навыки, грамотность общения».</a:t>
            </a:r>
            <a:endParaRPr lang="ru-RU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Приемы и способы самопомощи и взаимопомощи на рабочем месте.</a:t>
            </a:r>
            <a:endParaRPr lang="ru-RU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Семинар «Эффективные способы борьбы с последствиями эмоционального выгорания».</a:t>
            </a:r>
            <a:endParaRPr lang="ru-RU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Практические рекомендации молодым специалистам по адаптации на рабочем месте.</a:t>
            </a:r>
            <a:endParaRPr lang="ru-RU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ru-RU" sz="24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ctr"/>
            <a:endParaRPr lang="ru-RU" sz="32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733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19107</TotalTime>
  <Words>326</Words>
  <Application>Microsoft Office PowerPoint</Application>
  <PresentationFormat>Произвольный</PresentationFormat>
  <Paragraphs>100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Muller Medium</vt:lpstr>
      <vt:lpstr>Arial Narrow</vt:lpstr>
      <vt:lpstr>Times New Roman</vt:lpstr>
      <vt:lpstr>Office Theme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СурГУ: проектный офис НТИ в Югре (первоначальная, расширенные проекты), копия</dc:title>
  <dc:creator>Мялковская Дарья Игоревна</dc:creator>
  <cp:lastModifiedBy>Айщат А. Кабардаева</cp:lastModifiedBy>
  <cp:revision>990</cp:revision>
  <cp:lastPrinted>2021-02-09T10:44:26Z</cp:lastPrinted>
  <dcterms:created xsi:type="dcterms:W3CDTF">2006-08-16T00:00:00Z</dcterms:created>
  <dcterms:modified xsi:type="dcterms:W3CDTF">2024-02-29T07:39:59Z</dcterms:modified>
  <dc:identifier>DADetnTdn7Q</dc:identifier>
</cp:coreProperties>
</file>